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99A60-0D7B-4D03-AFFD-7B0EAF0832E1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A098E-1FE3-491E-BADD-0C9EAEA4ED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0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C74FD-1145-4B88-BE8D-71B1E71A0E49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7900E-EEFA-446E-817E-65D505BF30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86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94AA2-9CA4-4B13-9ABC-7EB5FBEC2568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B397A-695F-4111-AE7E-BF7B3DE97C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388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B7219-0DA5-4441-93E0-57344310FD93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6C9C0-C04B-497C-97B8-2426263ED6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28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D91E-F68A-42DF-86A5-D4112C84750F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75B53-BC88-4572-BF30-C911E13C9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939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85E5A-DDC8-4153-B54C-3C05E11A6ACB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04E39-FFC1-4951-94F0-A1AD74C223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66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99C30-E499-450F-B6C0-8C53F8AC947E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EF7B9-1D8D-444E-B718-4D5E66A721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02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0E33B-AD12-47F5-9672-10962B232191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480DD-A04C-4FE4-9774-53D5E666D2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39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D826E-4D38-459A-88CC-D3A7B9293DD7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3BD31-A6A2-44D9-B272-455A8710B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95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88C2D-AEE5-491C-92BB-DF7A111EB609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75658-530A-4480-B327-792E3E07F2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2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A8284-7C0A-4D95-BEC7-264D99F494E4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0F054-E0F1-47B4-9953-852BEA8F8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40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5121B2A-FC9D-4BD3-B7BC-FF58282167CC}" type="datetimeFigureOut">
              <a:rPr lang="en-US" altLang="en-US"/>
              <a:pPr>
                <a:defRPr/>
              </a:pPr>
              <a:t>9/17/2021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C3C3C8C-FF36-4BB1-83C9-F4EE5688A3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19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25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FFFF00"/>
                </a:solidFill>
              </a:rPr>
              <a:t>NIDDK Medical Student Research Training Program (MSRT)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0"/>
            <a:ext cx="8229600" cy="54864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NIDDK is one of nearly 30 NIH Institutes/Centers</a:t>
            </a:r>
          </a:p>
          <a:p>
            <a:pPr eaLnBrk="1" hangingPunct="1"/>
            <a:r>
              <a:rPr lang="en-US" altLang="en-US" sz="2400" dirty="0"/>
              <a:t>Penn Research within NIDDK Mission: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FF66"/>
                </a:solidFill>
              </a:rPr>
              <a:t>Basic sciences: Gastroenterology/</a:t>
            </a:r>
            <a:r>
              <a:rPr lang="en-US" altLang="en-US" sz="2000" dirty="0" err="1">
                <a:solidFill>
                  <a:srgbClr val="FFFF66"/>
                </a:solidFill>
              </a:rPr>
              <a:t>Hepatology</a:t>
            </a:r>
            <a:r>
              <a:rPr lang="en-US" altLang="en-US" sz="2000" dirty="0">
                <a:solidFill>
                  <a:srgbClr val="FFFF66"/>
                </a:solidFill>
              </a:rPr>
              <a:t> (Katz), Diabetes, Endocrine &amp; Metabolic Dis. (</a:t>
            </a:r>
            <a:r>
              <a:rPr lang="en-US" altLang="en-US" sz="2000" dirty="0" err="1">
                <a:solidFill>
                  <a:srgbClr val="FFFF66"/>
                </a:solidFill>
              </a:rPr>
              <a:t>Cappola</a:t>
            </a:r>
            <a:r>
              <a:rPr lang="en-US" altLang="en-US" sz="2000" dirty="0">
                <a:solidFill>
                  <a:srgbClr val="FFFF66"/>
                </a:solidFill>
              </a:rPr>
              <a:t>), Hematology (Tong), Renal (</a:t>
            </a:r>
            <a:r>
              <a:rPr lang="en-US" altLang="en-US" sz="2000" dirty="0" err="1">
                <a:solidFill>
                  <a:srgbClr val="FFFF66"/>
                </a:solidFill>
              </a:rPr>
              <a:t>Holzman</a:t>
            </a:r>
            <a:r>
              <a:rPr lang="en-US" altLang="en-US" sz="2000" dirty="0">
                <a:solidFill>
                  <a:srgbClr val="FFFF66"/>
                </a:solidFill>
              </a:rPr>
              <a:t>), Biostatistics - Renal &amp; Urologic Diseases (</a:t>
            </a:r>
            <a:r>
              <a:rPr lang="en-US" altLang="en-US" sz="2000" dirty="0" err="1">
                <a:solidFill>
                  <a:srgbClr val="FFFF66"/>
                </a:solidFill>
              </a:rPr>
              <a:t>Shults</a:t>
            </a:r>
            <a:r>
              <a:rPr lang="en-US" altLang="en-US" sz="2000" dirty="0">
                <a:solidFill>
                  <a:srgbClr val="FFFF66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FF66"/>
                </a:solidFill>
              </a:rPr>
              <a:t>Epidemiology: Gastroenterology (Lewis), Nephrology (H. Feldman)</a:t>
            </a:r>
          </a:p>
          <a:p>
            <a:pPr eaLnBrk="1" hangingPunct="1"/>
            <a:r>
              <a:rPr lang="en-US" altLang="en-US" sz="2400" dirty="0"/>
              <a:t>Overview:</a:t>
            </a:r>
          </a:p>
          <a:p>
            <a:pPr lvl="1" eaLnBrk="1" hangingPunct="1"/>
            <a:r>
              <a:rPr lang="en-US" altLang="en-US" sz="2000" dirty="0">
                <a:solidFill>
                  <a:srgbClr val="FFFF66"/>
                </a:solidFill>
              </a:rPr>
              <a:t>Basic science/translational research at Penn – open to Penn and non-Penn students</a:t>
            </a:r>
          </a:p>
          <a:p>
            <a:pPr lvl="1" eaLnBrk="1" hangingPunct="1"/>
            <a:r>
              <a:rPr lang="en-US" altLang="en-US" sz="2000" dirty="0">
                <a:solidFill>
                  <a:srgbClr val="FFFF66"/>
                </a:solidFill>
              </a:rPr>
              <a:t>4 fellowship spots available; program is 9 – 12 months long</a:t>
            </a:r>
          </a:p>
          <a:p>
            <a:pPr lvl="1" eaLnBrk="1" hangingPunct="1"/>
            <a:r>
              <a:rPr lang="en-US" altLang="en-US" sz="2000" dirty="0">
                <a:solidFill>
                  <a:srgbClr val="FFFF66"/>
                </a:solidFill>
              </a:rPr>
              <a:t>Stipend is over ~$24,000/full year + funds for travel to scientific meeting, research support, and health insurance</a:t>
            </a:r>
          </a:p>
          <a:p>
            <a:pPr eaLnBrk="1" hangingPunct="1"/>
            <a:r>
              <a:rPr lang="en-US" altLang="en-US" sz="2400" dirty="0"/>
              <a:t>Application: pre-application due</a:t>
            </a:r>
            <a:r>
              <a:rPr lang="en-US" altLang="en-US" sz="2400"/>
              <a:t>: </a:t>
            </a:r>
            <a:r>
              <a:rPr lang="en-US" altLang="en-US" sz="2400" b="1">
                <a:solidFill>
                  <a:srgbClr val="FFFF00"/>
                </a:solidFill>
              </a:rPr>
              <a:t>March 15, 2022</a:t>
            </a:r>
            <a:endParaRPr lang="en-US" altLang="en-US" sz="2400" b="1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400" dirty="0"/>
              <a:t>Contact: </a:t>
            </a:r>
            <a:r>
              <a:rPr lang="en-US" altLang="en-US" sz="2400" dirty="0">
                <a:solidFill>
                  <a:srgbClr val="FFFF00"/>
                </a:solidFill>
              </a:rPr>
              <a:t>Dr. Jonathan Katz </a:t>
            </a:r>
            <a:r>
              <a:rPr lang="en-US" altLang="en-US" sz="2400" dirty="0"/>
              <a:t>- jpkatz@pennmedicine.upenn.edu</a:t>
            </a:r>
            <a:r>
              <a:rPr lang="en-US" alt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881449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146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NIDDK Medical Student Research Training Program (MSRT)</vt:lpstr>
    </vt:vector>
  </TitlesOfParts>
  <Company>PMACS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NIDDK Medical Student Research Training Program (MSRT)</dc:title>
  <dc:creator>Amy Nothelfer</dc:creator>
  <cp:lastModifiedBy>Portacio, Francia</cp:lastModifiedBy>
  <cp:revision>5</cp:revision>
  <dcterms:created xsi:type="dcterms:W3CDTF">2019-10-23T16:15:52Z</dcterms:created>
  <dcterms:modified xsi:type="dcterms:W3CDTF">2021-09-17T19:29:33Z</dcterms:modified>
</cp:coreProperties>
</file>